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elegraf Bold" charset="1" panose="00000800000000000000"/>
      <p:regular r:id="rId20"/>
    </p:embeddedFont>
    <p:embeddedFont>
      <p:font typeface="Telegraf" charset="1" panose="00000500000000000000"/>
      <p:regular r:id="rId21"/>
    </p:embeddedFont>
    <p:embeddedFont>
      <p:font typeface="Telegraf Extra-Light" charset="1" panose="000003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7645223" y="5695270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063996"/>
            <a:ext cx="14140724" cy="131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2"/>
              </a:lnSpc>
              <a:spcBef>
                <a:spcPct val="0"/>
              </a:spcBef>
            </a:pPr>
            <a:r>
              <a:rPr lang="en-US" b="true" sz="3680" spc="18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ИЗВЛЕЧЕНИЕ ЗНАНИЙ О ПРЕДМЕТНЫХ ОБЛАСТЯХ ДЛЯ СОЗДАНИЯ ИНТЕЛЛЕКТУАЛЬНЫХ ПОМОЩНИКОВ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166099"/>
            <a:ext cx="2554023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Студент: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61206" y="8166099"/>
            <a:ext cx="8146591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Соломенников Николай Александрович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530819"/>
            <a:ext cx="2554023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Руководитель: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61206" y="7530819"/>
            <a:ext cx="8146591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Пальчунов Дмитрий Евгеньевич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26778" y="8797925"/>
            <a:ext cx="2527456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группа 22204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53418" y="8797925"/>
            <a:ext cx="1465572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курс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10277053" y="726414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10460">
            <a:off x="-5246741" y="-5141461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8" y="0"/>
                </a:lnTo>
                <a:lnTo>
                  <a:pt x="11976398" y="7170869"/>
                </a:lnTo>
                <a:lnTo>
                  <a:pt x="0" y="717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68727" y="4005106"/>
            <a:ext cx="5473709" cy="1989395"/>
            <a:chOff x="0" y="0"/>
            <a:chExt cx="1441635" cy="5239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1635" cy="523956"/>
            </a:xfrm>
            <a:custGeom>
              <a:avLst/>
              <a:gdLst/>
              <a:ahLst/>
              <a:cxnLst/>
              <a:rect r="r" b="b" t="t" l="l"/>
              <a:pathLst>
                <a:path h="52395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478696"/>
                  </a:lnTo>
                  <a:cubicBezTo>
                    <a:pt x="1441635" y="503692"/>
                    <a:pt x="1421372" y="523956"/>
                    <a:pt x="1396375" y="523956"/>
                  </a:cubicBezTo>
                  <a:lnTo>
                    <a:pt x="45260" y="523956"/>
                  </a:lnTo>
                  <a:cubicBezTo>
                    <a:pt x="20264" y="523956"/>
                    <a:pt x="0" y="503692"/>
                    <a:pt x="0" y="47869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41635" cy="581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640314" y="4005106"/>
            <a:ext cx="5473709" cy="1989395"/>
            <a:chOff x="0" y="0"/>
            <a:chExt cx="1441635" cy="5239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1635" cy="523956"/>
            </a:xfrm>
            <a:custGeom>
              <a:avLst/>
              <a:gdLst/>
              <a:ahLst/>
              <a:cxnLst/>
              <a:rect r="r" b="b" t="t" l="l"/>
              <a:pathLst>
                <a:path h="52395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478696"/>
                  </a:lnTo>
                  <a:cubicBezTo>
                    <a:pt x="1441635" y="503692"/>
                    <a:pt x="1421372" y="523956"/>
                    <a:pt x="1396375" y="523956"/>
                  </a:cubicBezTo>
                  <a:lnTo>
                    <a:pt x="45260" y="523956"/>
                  </a:lnTo>
                  <a:cubicBezTo>
                    <a:pt x="20264" y="523956"/>
                    <a:pt x="0" y="503692"/>
                    <a:pt x="0" y="47869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441635" cy="581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68727" y="4577440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40314" y="4577440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8766" y="1133475"/>
            <a:ext cx="16926004" cy="245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Методы извлечения знаний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35066" y="4451715"/>
            <a:ext cx="3587842" cy="10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149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С участием человека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09111" y="4680716"/>
            <a:ext cx="3587842" cy="5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spc="149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Автоматические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59570" y="6889399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88201" y="6327876"/>
            <a:ext cx="4734707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Требуют человеческого вмешательства на различных этапах извлечения знаний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40314" y="6327876"/>
            <a:ext cx="6802086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Предполагают минимальное вмешательство человека и основаны на использовании алгоритмов и программных средств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0591" y="4813324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2"/>
                </a:lnTo>
                <a:lnTo>
                  <a:pt x="0" y="6707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62468">
            <a:off x="-4011884" y="8167692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4"/>
                </a:lnTo>
                <a:lnTo>
                  <a:pt x="12760102" y="5407094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68167" y="2615447"/>
            <a:ext cx="11301259" cy="6229819"/>
          </a:xfrm>
          <a:custGeom>
            <a:avLst/>
            <a:gdLst/>
            <a:ahLst/>
            <a:cxnLst/>
            <a:rect r="r" b="b" t="t" l="l"/>
            <a:pathLst>
              <a:path h="6229819" w="11301259">
                <a:moveTo>
                  <a:pt x="0" y="0"/>
                </a:moveTo>
                <a:lnTo>
                  <a:pt x="11301259" y="0"/>
                </a:lnTo>
                <a:lnTo>
                  <a:pt x="11301259" y="6229819"/>
                </a:lnTo>
                <a:lnTo>
                  <a:pt x="0" y="6229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25301"/>
            <a:ext cx="16666104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С участием человека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8998" y="6888113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269688">
            <a:off x="5615985" y="7745442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4"/>
                </a:lnTo>
                <a:lnTo>
                  <a:pt x="0" y="5407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362236">
            <a:off x="13439827" y="7560867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38259" y="6892500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11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041561"/>
            <a:ext cx="333375" cy="333375"/>
            <a:chOff x="0" y="0"/>
            <a:chExt cx="87802" cy="878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43901" y="0"/>
                  </a:moveTo>
                  <a:lnTo>
                    <a:pt x="43901" y="0"/>
                  </a:lnTo>
                  <a:cubicBezTo>
                    <a:pt x="55545" y="0"/>
                    <a:pt x="66711" y="4625"/>
                    <a:pt x="74944" y="12858"/>
                  </a:cubicBezTo>
                  <a:cubicBezTo>
                    <a:pt x="83177" y="21091"/>
                    <a:pt x="87802" y="32258"/>
                    <a:pt x="87802" y="43901"/>
                  </a:cubicBezTo>
                  <a:lnTo>
                    <a:pt x="87802" y="43901"/>
                  </a:lnTo>
                  <a:cubicBezTo>
                    <a:pt x="87802" y="68147"/>
                    <a:pt x="68147" y="87802"/>
                    <a:pt x="43901" y="87802"/>
                  </a:cubicBezTo>
                  <a:lnTo>
                    <a:pt x="43901" y="87802"/>
                  </a:lnTo>
                  <a:cubicBezTo>
                    <a:pt x="19655" y="87802"/>
                    <a:pt x="0" y="68147"/>
                    <a:pt x="0" y="43901"/>
                  </a:cubicBezTo>
                  <a:lnTo>
                    <a:pt x="0" y="43901"/>
                  </a:lnTo>
                  <a:cubicBezTo>
                    <a:pt x="0" y="19655"/>
                    <a:pt x="19655" y="0"/>
                    <a:pt x="439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44361" y="3041561"/>
            <a:ext cx="333375" cy="333375"/>
            <a:chOff x="0" y="0"/>
            <a:chExt cx="87802" cy="87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43901" y="0"/>
                  </a:moveTo>
                  <a:lnTo>
                    <a:pt x="43901" y="0"/>
                  </a:lnTo>
                  <a:cubicBezTo>
                    <a:pt x="55545" y="0"/>
                    <a:pt x="66711" y="4625"/>
                    <a:pt x="74944" y="12858"/>
                  </a:cubicBezTo>
                  <a:cubicBezTo>
                    <a:pt x="83177" y="21091"/>
                    <a:pt x="87802" y="32258"/>
                    <a:pt x="87802" y="43901"/>
                  </a:cubicBezTo>
                  <a:lnTo>
                    <a:pt x="87802" y="43901"/>
                  </a:lnTo>
                  <a:cubicBezTo>
                    <a:pt x="87802" y="68147"/>
                    <a:pt x="68147" y="87802"/>
                    <a:pt x="43901" y="87802"/>
                  </a:cubicBezTo>
                  <a:lnTo>
                    <a:pt x="43901" y="87802"/>
                  </a:lnTo>
                  <a:cubicBezTo>
                    <a:pt x="19655" y="87802"/>
                    <a:pt x="0" y="68147"/>
                    <a:pt x="0" y="43901"/>
                  </a:cubicBezTo>
                  <a:lnTo>
                    <a:pt x="0" y="43901"/>
                  </a:lnTo>
                  <a:cubicBezTo>
                    <a:pt x="0" y="19655"/>
                    <a:pt x="19655" y="0"/>
                    <a:pt x="439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60150" y="2968154"/>
            <a:ext cx="333375" cy="333375"/>
            <a:chOff x="0" y="0"/>
            <a:chExt cx="87802" cy="878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43901" y="0"/>
                  </a:moveTo>
                  <a:lnTo>
                    <a:pt x="43901" y="0"/>
                  </a:lnTo>
                  <a:cubicBezTo>
                    <a:pt x="55545" y="0"/>
                    <a:pt x="66711" y="4625"/>
                    <a:pt x="74944" y="12858"/>
                  </a:cubicBezTo>
                  <a:cubicBezTo>
                    <a:pt x="83177" y="21091"/>
                    <a:pt x="87802" y="32258"/>
                    <a:pt x="87802" y="43901"/>
                  </a:cubicBezTo>
                  <a:lnTo>
                    <a:pt x="87802" y="43901"/>
                  </a:lnTo>
                  <a:cubicBezTo>
                    <a:pt x="87802" y="68147"/>
                    <a:pt x="68147" y="87802"/>
                    <a:pt x="43901" y="87802"/>
                  </a:cubicBezTo>
                  <a:lnTo>
                    <a:pt x="43901" y="87802"/>
                  </a:lnTo>
                  <a:cubicBezTo>
                    <a:pt x="19655" y="87802"/>
                    <a:pt x="0" y="68147"/>
                    <a:pt x="0" y="43901"/>
                  </a:cubicBezTo>
                  <a:lnTo>
                    <a:pt x="0" y="43901"/>
                  </a:lnTo>
                  <a:cubicBezTo>
                    <a:pt x="0" y="19655"/>
                    <a:pt x="19655" y="0"/>
                    <a:pt x="439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69559" y="3060611"/>
            <a:ext cx="3003456" cy="9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Методы для структурированных данных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85219" y="3060611"/>
            <a:ext cx="3003456" cy="9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Методы для полуструктурированных данных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01009" y="2987204"/>
            <a:ext cx="3003456" cy="9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Методы для неструктурированных данных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318403"/>
            <a:ext cx="4004437" cy="30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Извлечение закономерностей из баз данных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Классификация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Регрессионный анализ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OLAP-анализ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55713" y="4318403"/>
            <a:ext cx="4004437" cy="30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Веб-скрейпинг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Автоматическое построение онтологий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Анализ логов и системных сообщений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60150" y="4318403"/>
            <a:ext cx="5685753" cy="440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Text Mining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Обработка естественного языка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Семантический анализ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Кластеризация текстов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Автоматическое реферирование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Извлечение именованных сущностей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Анализ изображений и видео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Анализ аудио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133475"/>
            <a:ext cx="16666104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Автоматические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2896">
            <a:off x="-3404628" y="-2797261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10234" y="688422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4779" y="1133475"/>
            <a:ext cx="15574647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Точки роста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4779" y="3078760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48106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63626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6653" y="3749581"/>
            <a:ext cx="9468207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Улучшение качества обработки естественного языка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46653" y="2964715"/>
            <a:ext cx="6562775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Автоматизация и масштабируемость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42731" y="4543331"/>
            <a:ext cx="11090530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Создание многоязычных и культурно-чувствительных помощников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779" y="5441602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01094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22646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6653" y="6112422"/>
            <a:ext cx="9468207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Гибридные подходы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46653" y="5327556"/>
            <a:ext cx="6562775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Интеграция с динамическими данными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2731" y="6906172"/>
            <a:ext cx="11090530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Семантические технологии и онтологии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4779" y="7795172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38810" y="7690397"/>
            <a:ext cx="11090530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Этические и правовые аспекты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8476635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50502" y="0"/>
                  </a:moveTo>
                  <a:lnTo>
                    <a:pt x="2170108" y="0"/>
                  </a:lnTo>
                  <a:cubicBezTo>
                    <a:pt x="2183502" y="0"/>
                    <a:pt x="2196348" y="5321"/>
                    <a:pt x="2205819" y="14792"/>
                  </a:cubicBezTo>
                  <a:cubicBezTo>
                    <a:pt x="2215290" y="24263"/>
                    <a:pt x="2220611" y="37108"/>
                    <a:pt x="2220611" y="50502"/>
                  </a:cubicBezTo>
                  <a:lnTo>
                    <a:pt x="2220611" y="1557839"/>
                  </a:lnTo>
                  <a:cubicBezTo>
                    <a:pt x="2220611" y="1585731"/>
                    <a:pt x="2198000" y="1608342"/>
                    <a:pt x="2170108" y="1608342"/>
                  </a:cubicBezTo>
                  <a:lnTo>
                    <a:pt x="50502" y="1608342"/>
                  </a:lnTo>
                  <a:cubicBezTo>
                    <a:pt x="22611" y="1608342"/>
                    <a:pt x="0" y="1585731"/>
                    <a:pt x="0" y="1557839"/>
                  </a:cubicBezTo>
                  <a:lnTo>
                    <a:pt x="0" y="50502"/>
                  </a:lnTo>
                  <a:cubicBezTo>
                    <a:pt x="0" y="22611"/>
                    <a:pt x="22611" y="0"/>
                    <a:pt x="505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818662" y="-3014503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9" y="0"/>
                </a:lnTo>
                <a:lnTo>
                  <a:pt x="15441309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43" y="1133475"/>
            <a:ext cx="944591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Результаты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60997" y="9277350"/>
            <a:ext cx="4966006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n.solomennikov@g.nsu.ru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64748"/>
            <a:ext cx="13166148" cy="30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Проведён анализ современных подходов по извлечению знаний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Выявлены ключевые концепции, такие как семантические сети, фреймы, онтологии, а также их сильные и слабые стороны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Показаны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основные методы хранения знаний  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Разработана классификация методов извлечения знаний по степени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Итоги работы подчёркивают перспективы дальнейшего изучения и подтверждают успешное выполнение поставленных задач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60449" y="8911970"/>
            <a:ext cx="6367102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Соломенников Николай Александрович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4211" y="-201172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1824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16998" y="1529604"/>
            <a:ext cx="8403819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Введение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279763">
            <a:off x="11502191" y="6426446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56864" y="6836455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61258" y="3482514"/>
            <a:ext cx="8115300" cy="440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Интеллектуальные помощники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Включают чат-ботов, виртуальных ассистентов и экспертные системы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Требуют глубокого понимания контекста, терминологии и особенностей предметной области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Без качественно организованных знаний ответы помощников могут быть неточными или бесполезными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89804" y="5432756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56593">
            <a:off x="-3008994" y="7975963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3" y="0"/>
                </a:moveTo>
                <a:lnTo>
                  <a:pt x="0" y="0"/>
                </a:lnTo>
                <a:lnTo>
                  <a:pt x="0" y="5407094"/>
                </a:lnTo>
                <a:lnTo>
                  <a:pt x="12760103" y="5407094"/>
                </a:lnTo>
                <a:lnTo>
                  <a:pt x="1276010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934485"/>
            <a:ext cx="6895551" cy="1521052"/>
            <a:chOff x="0" y="0"/>
            <a:chExt cx="1816112" cy="4006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56137" y="0"/>
                  </a:moveTo>
                  <a:lnTo>
                    <a:pt x="1759975" y="0"/>
                  </a:lnTo>
                  <a:cubicBezTo>
                    <a:pt x="1790979" y="0"/>
                    <a:pt x="1816112" y="25133"/>
                    <a:pt x="1816112" y="56137"/>
                  </a:cubicBezTo>
                  <a:lnTo>
                    <a:pt x="1816112" y="344469"/>
                  </a:lnTo>
                  <a:cubicBezTo>
                    <a:pt x="1816112" y="359358"/>
                    <a:pt x="1810198" y="373636"/>
                    <a:pt x="1799670" y="384164"/>
                  </a:cubicBezTo>
                  <a:cubicBezTo>
                    <a:pt x="1789142" y="394692"/>
                    <a:pt x="1774864" y="400606"/>
                    <a:pt x="1759975" y="400606"/>
                  </a:cubicBezTo>
                  <a:lnTo>
                    <a:pt x="56137" y="400606"/>
                  </a:lnTo>
                  <a:cubicBezTo>
                    <a:pt x="25133" y="400606"/>
                    <a:pt x="0" y="375473"/>
                    <a:pt x="0" y="344469"/>
                  </a:cubicBezTo>
                  <a:lnTo>
                    <a:pt x="0" y="56137"/>
                  </a:lnTo>
                  <a:cubicBezTo>
                    <a:pt x="0" y="41249"/>
                    <a:pt x="5914" y="26970"/>
                    <a:pt x="16442" y="16442"/>
                  </a:cubicBezTo>
                  <a:cubicBezTo>
                    <a:pt x="26970" y="5914"/>
                    <a:pt x="41249" y="0"/>
                    <a:pt x="561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430008" y="2931627"/>
            <a:ext cx="6895551" cy="1521052"/>
            <a:chOff x="0" y="0"/>
            <a:chExt cx="1816112" cy="4006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56137" y="0"/>
                  </a:moveTo>
                  <a:lnTo>
                    <a:pt x="1759975" y="0"/>
                  </a:lnTo>
                  <a:cubicBezTo>
                    <a:pt x="1790979" y="0"/>
                    <a:pt x="1816112" y="25133"/>
                    <a:pt x="1816112" y="56137"/>
                  </a:cubicBezTo>
                  <a:lnTo>
                    <a:pt x="1816112" y="344469"/>
                  </a:lnTo>
                  <a:cubicBezTo>
                    <a:pt x="1816112" y="359358"/>
                    <a:pt x="1810198" y="373636"/>
                    <a:pt x="1799670" y="384164"/>
                  </a:cubicBezTo>
                  <a:cubicBezTo>
                    <a:pt x="1789142" y="394692"/>
                    <a:pt x="1774864" y="400606"/>
                    <a:pt x="1759975" y="400606"/>
                  </a:cubicBezTo>
                  <a:lnTo>
                    <a:pt x="56137" y="400606"/>
                  </a:lnTo>
                  <a:cubicBezTo>
                    <a:pt x="25133" y="400606"/>
                    <a:pt x="0" y="375473"/>
                    <a:pt x="0" y="344469"/>
                  </a:cubicBezTo>
                  <a:lnTo>
                    <a:pt x="0" y="56137"/>
                  </a:lnTo>
                  <a:cubicBezTo>
                    <a:pt x="0" y="41249"/>
                    <a:pt x="5914" y="26970"/>
                    <a:pt x="16442" y="16442"/>
                  </a:cubicBezTo>
                  <a:cubicBezTo>
                    <a:pt x="26970" y="5914"/>
                    <a:pt x="41249" y="0"/>
                    <a:pt x="561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133475"/>
            <a:ext cx="9837601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Актуальность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24030" y="6888113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099381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30008" y="3096523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04161" y="2980953"/>
            <a:ext cx="4970963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Рост числа интеллектуальных помощников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05469" y="3172367"/>
            <a:ext cx="4985712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Узкоспециализированные приложения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4810536"/>
            <a:ext cx="6895551" cy="1521052"/>
            <a:chOff x="0" y="0"/>
            <a:chExt cx="1816112" cy="4006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56137" y="0"/>
                  </a:moveTo>
                  <a:lnTo>
                    <a:pt x="1759975" y="0"/>
                  </a:lnTo>
                  <a:cubicBezTo>
                    <a:pt x="1790979" y="0"/>
                    <a:pt x="1816112" y="25133"/>
                    <a:pt x="1816112" y="56137"/>
                  </a:cubicBezTo>
                  <a:lnTo>
                    <a:pt x="1816112" y="344469"/>
                  </a:lnTo>
                  <a:cubicBezTo>
                    <a:pt x="1816112" y="359358"/>
                    <a:pt x="1810198" y="373636"/>
                    <a:pt x="1799670" y="384164"/>
                  </a:cubicBezTo>
                  <a:cubicBezTo>
                    <a:pt x="1789142" y="394692"/>
                    <a:pt x="1774864" y="400606"/>
                    <a:pt x="1759975" y="400606"/>
                  </a:cubicBezTo>
                  <a:lnTo>
                    <a:pt x="56137" y="400606"/>
                  </a:lnTo>
                  <a:cubicBezTo>
                    <a:pt x="25133" y="400606"/>
                    <a:pt x="0" y="375473"/>
                    <a:pt x="0" y="344469"/>
                  </a:cubicBezTo>
                  <a:lnTo>
                    <a:pt x="0" y="56137"/>
                  </a:lnTo>
                  <a:cubicBezTo>
                    <a:pt x="0" y="41249"/>
                    <a:pt x="5914" y="26970"/>
                    <a:pt x="16442" y="16442"/>
                  </a:cubicBezTo>
                  <a:cubicBezTo>
                    <a:pt x="26970" y="5914"/>
                    <a:pt x="41249" y="0"/>
                    <a:pt x="561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4975432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4161" y="5008692"/>
            <a:ext cx="2714460" cy="93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Сложность и объем данных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430008" y="4810536"/>
            <a:ext cx="6895551" cy="1521052"/>
            <a:chOff x="0" y="0"/>
            <a:chExt cx="1816112" cy="4006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56137" y="0"/>
                  </a:moveTo>
                  <a:lnTo>
                    <a:pt x="1759975" y="0"/>
                  </a:lnTo>
                  <a:cubicBezTo>
                    <a:pt x="1790979" y="0"/>
                    <a:pt x="1816112" y="25133"/>
                    <a:pt x="1816112" y="56137"/>
                  </a:cubicBezTo>
                  <a:lnTo>
                    <a:pt x="1816112" y="344469"/>
                  </a:lnTo>
                  <a:cubicBezTo>
                    <a:pt x="1816112" y="359358"/>
                    <a:pt x="1810198" y="373636"/>
                    <a:pt x="1799670" y="384164"/>
                  </a:cubicBezTo>
                  <a:cubicBezTo>
                    <a:pt x="1789142" y="394692"/>
                    <a:pt x="1774864" y="400606"/>
                    <a:pt x="1759975" y="400606"/>
                  </a:cubicBezTo>
                  <a:lnTo>
                    <a:pt x="56137" y="400606"/>
                  </a:lnTo>
                  <a:cubicBezTo>
                    <a:pt x="25133" y="400606"/>
                    <a:pt x="0" y="375473"/>
                    <a:pt x="0" y="344469"/>
                  </a:cubicBezTo>
                  <a:lnTo>
                    <a:pt x="0" y="56137"/>
                  </a:lnTo>
                  <a:cubicBezTo>
                    <a:pt x="0" y="41249"/>
                    <a:pt x="5914" y="26970"/>
                    <a:pt x="16442" y="16442"/>
                  </a:cubicBezTo>
                  <a:cubicBezTo>
                    <a:pt x="26970" y="5914"/>
                    <a:pt x="41249" y="0"/>
                    <a:pt x="561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430008" y="4975432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05469" y="5051275"/>
            <a:ext cx="4985712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Проблема качества взаимодействия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2896">
            <a:off x="-3404628" y="-2797261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97279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4779" y="1133475"/>
            <a:ext cx="11504092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Цель и задачи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81827"/>
            <a:ext cx="13623289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72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Исследование методов извлечения знаний о предметных областях для создания интеллектуальных помощников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301132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58872" y="5301132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2069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58872" y="753442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76825" y="6954062"/>
            <a:ext cx="3686839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Определение направлений для дальнейшего изучения и улучшения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46653" y="6954062"/>
            <a:ext cx="3539355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Систематизация существующих подходов к созданию баз знаний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6653" y="4720766"/>
            <a:ext cx="3244388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Анализ научных и практических источников по теме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6825" y="4720766"/>
            <a:ext cx="4498000" cy="208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Выявление ключевых концепций и теоретических основ технологий извлечения знаний</a:t>
            </a:r>
          </a:p>
          <a:p>
            <a:pPr algn="just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65993">
            <a:off x="-4219233" y="-2525913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31932" y="0"/>
            <a:ext cx="4656068" cy="11072020"/>
            <a:chOff x="0" y="0"/>
            <a:chExt cx="1226290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6290" cy="2916088"/>
            </a:xfrm>
            <a:custGeom>
              <a:avLst/>
              <a:gdLst/>
              <a:ahLst/>
              <a:cxnLst/>
              <a:rect r="r" b="b" t="t" l="l"/>
              <a:pathLst>
                <a:path h="2916088" w="1226290">
                  <a:moveTo>
                    <a:pt x="0" y="0"/>
                  </a:moveTo>
                  <a:lnTo>
                    <a:pt x="1226290" y="0"/>
                  </a:lnTo>
                  <a:lnTo>
                    <a:pt x="1226290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26290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890174" y="691835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33475"/>
            <a:ext cx="1276589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Хранение знаний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09326"/>
            <a:ext cx="10268241" cy="703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12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Знания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— информация, структурированная на основе опыта, закономерностей и принципов, для понимания и решения задач в конкретной области.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12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Интеллектуальные системы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— системы искусственного интеллекта, способные анализировать данные, принимать решения и помогать пользователям.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12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Экспертные системы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— вид интеллектуальных систем, направленных на тиражирование опыта высококвалифицированных специалистов.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12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База знаний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— хранилище структурированной информации, обеспечивающее контекст, правила и данные для работы интеллектуальных систем.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12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Языки представления знаний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— формальные системы для описания, хранения и обработки знаний в информационных системах.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12576715" y="67142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4969335" y="1122741"/>
            <a:ext cx="643045" cy="7706253"/>
            <a:chOff x="0" y="0"/>
            <a:chExt cx="169362" cy="20296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62" cy="2029631"/>
            </a:xfrm>
            <a:custGeom>
              <a:avLst/>
              <a:gdLst/>
              <a:ahLst/>
              <a:cxnLst/>
              <a:rect r="r" b="b" t="t" l="l"/>
              <a:pathLst>
                <a:path h="2029631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944950"/>
                  </a:lnTo>
                  <a:cubicBezTo>
                    <a:pt x="169362" y="1967409"/>
                    <a:pt x="160440" y="1988947"/>
                    <a:pt x="144559" y="2004828"/>
                  </a:cubicBezTo>
                  <a:cubicBezTo>
                    <a:pt x="128678" y="2020709"/>
                    <a:pt x="107140" y="2029631"/>
                    <a:pt x="84681" y="2029631"/>
                  </a:cubicBezTo>
                  <a:lnTo>
                    <a:pt x="84681" y="2029631"/>
                  </a:lnTo>
                  <a:cubicBezTo>
                    <a:pt x="37913" y="2029631"/>
                    <a:pt x="0" y="1991718"/>
                    <a:pt x="0" y="1944950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9362" cy="2086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099643"/>
            <a:ext cx="7285912" cy="6311422"/>
          </a:xfrm>
          <a:custGeom>
            <a:avLst/>
            <a:gdLst/>
            <a:ahLst/>
            <a:cxnLst/>
            <a:rect r="r" b="b" t="t" l="l"/>
            <a:pathLst>
              <a:path h="6311422" w="7285912">
                <a:moveTo>
                  <a:pt x="0" y="0"/>
                </a:moveTo>
                <a:lnTo>
                  <a:pt x="7285912" y="0"/>
                </a:lnTo>
                <a:lnTo>
                  <a:pt x="7285912" y="6311421"/>
                </a:lnTo>
                <a:lnTo>
                  <a:pt x="0" y="631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12028076" y="4766635"/>
            <a:ext cx="279803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Studio Shodwe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26108" y="4766635"/>
            <a:ext cx="204272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14668" y="6830598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133475"/>
            <a:ext cx="17410044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Продукционные системы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51189" y="3013918"/>
            <a:ext cx="7817645" cy="26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Компоненты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: 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Б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аза данных - множество фактов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База правил - правила вида "Если &lt;условие&gt;, то &lt;действие&gt;"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Интерпретатор - механизм логического вывода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78685">
            <a:off x="-871006" y="-2703547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4"/>
                </a:lnTo>
                <a:lnTo>
                  <a:pt x="12760102" y="5407094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42465" y="-775968"/>
            <a:ext cx="6667753" cy="11072020"/>
            <a:chOff x="0" y="0"/>
            <a:chExt cx="1756116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611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56116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141427"/>
            <a:ext cx="8077972" cy="5947407"/>
          </a:xfrm>
          <a:custGeom>
            <a:avLst/>
            <a:gdLst/>
            <a:ahLst/>
            <a:cxnLst/>
            <a:rect r="r" b="b" t="t" l="l"/>
            <a:pathLst>
              <a:path h="5947407" w="8077972">
                <a:moveTo>
                  <a:pt x="0" y="0"/>
                </a:moveTo>
                <a:lnTo>
                  <a:pt x="8077972" y="0"/>
                </a:lnTo>
                <a:lnTo>
                  <a:pt x="8077972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59570" y="6889399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33475"/>
            <a:ext cx="13904226" cy="131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Семантические сети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53241" y="3025855"/>
            <a:ext cx="4734707" cy="30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Компоненты: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Узлы - понятия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Рёбра - отношения между ними (могут быть различных типов)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Атрибуты узлов - свойства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2419492" y="-2324692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3"/>
                </a:lnTo>
                <a:lnTo>
                  <a:pt x="10441422" y="4424553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12576715" y="67142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4969335" y="1122741"/>
            <a:ext cx="643045" cy="7706253"/>
            <a:chOff x="0" y="0"/>
            <a:chExt cx="169362" cy="20296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62" cy="2029631"/>
            </a:xfrm>
            <a:custGeom>
              <a:avLst/>
              <a:gdLst/>
              <a:ahLst/>
              <a:cxnLst/>
              <a:rect r="r" b="b" t="t" l="l"/>
              <a:pathLst>
                <a:path h="2029631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944950"/>
                  </a:lnTo>
                  <a:cubicBezTo>
                    <a:pt x="169362" y="1967409"/>
                    <a:pt x="160440" y="1988947"/>
                    <a:pt x="144559" y="2004828"/>
                  </a:cubicBezTo>
                  <a:cubicBezTo>
                    <a:pt x="128678" y="2020709"/>
                    <a:pt x="107140" y="2029631"/>
                    <a:pt x="84681" y="2029631"/>
                  </a:cubicBezTo>
                  <a:lnTo>
                    <a:pt x="84681" y="2029631"/>
                  </a:lnTo>
                  <a:cubicBezTo>
                    <a:pt x="37913" y="2029631"/>
                    <a:pt x="0" y="1991718"/>
                    <a:pt x="0" y="1944950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9362" cy="2086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673075"/>
            <a:ext cx="6373311" cy="6890066"/>
          </a:xfrm>
          <a:custGeom>
            <a:avLst/>
            <a:gdLst/>
            <a:ahLst/>
            <a:cxnLst/>
            <a:rect r="r" b="b" t="t" l="l"/>
            <a:pathLst>
              <a:path h="6890066" w="6373311">
                <a:moveTo>
                  <a:pt x="0" y="0"/>
                </a:moveTo>
                <a:lnTo>
                  <a:pt x="6373311" y="0"/>
                </a:lnTo>
                <a:lnTo>
                  <a:pt x="6373311" y="6890066"/>
                </a:lnTo>
                <a:lnTo>
                  <a:pt x="0" y="689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28076" y="4766635"/>
            <a:ext cx="279803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Studio Shodwe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26108" y="4766635"/>
            <a:ext cx="204272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14668" y="6830598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133475"/>
            <a:ext cx="17410044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Фреймы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33797" y="2905450"/>
            <a:ext cx="6991736" cy="22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Компоненты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: 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Имя фрейма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Слоты: имя слота и значение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Демоны - процедуры, выполняемые при изменении значения в слоте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78685">
            <a:off x="-871006" y="-2703547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4"/>
                </a:lnTo>
                <a:lnTo>
                  <a:pt x="12760102" y="5407094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42465" y="-775968"/>
            <a:ext cx="6667753" cy="11072020"/>
            <a:chOff x="0" y="0"/>
            <a:chExt cx="1756116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611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56116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920879"/>
            <a:ext cx="8115300" cy="6127051"/>
          </a:xfrm>
          <a:custGeom>
            <a:avLst/>
            <a:gdLst/>
            <a:ahLst/>
            <a:cxnLst/>
            <a:rect r="r" b="b" t="t" l="l"/>
            <a:pathLst>
              <a:path h="6127051" w="8115300">
                <a:moveTo>
                  <a:pt x="0" y="0"/>
                </a:moveTo>
                <a:lnTo>
                  <a:pt x="8115300" y="0"/>
                </a:lnTo>
                <a:lnTo>
                  <a:pt x="8115300" y="6127051"/>
                </a:lnTo>
                <a:lnTo>
                  <a:pt x="0" y="6127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59570" y="6889399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33475"/>
            <a:ext cx="13904226" cy="131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Онтологии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7487" y="2865147"/>
            <a:ext cx="4734707" cy="352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Компоненты: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Классы - понятия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Экземпляры - конкретные объекты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Свойства - атрибуты объектов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Отношения - связи между объектами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DAGaTs5SvD0</dc:identifier>
  <dcterms:modified xsi:type="dcterms:W3CDTF">2011-08-01T06:04:30Z</dcterms:modified>
  <cp:revision>1</cp:revision>
  <dc:title>Blue and White Gradient Modern Project Presentation</dc:title>
</cp:coreProperties>
</file>